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59" r:id="rId5"/>
    <p:sldId id="262" r:id="rId6"/>
    <p:sldId id="267" r:id="rId7"/>
    <p:sldId id="261" r:id="rId8"/>
    <p:sldId id="265" r:id="rId9"/>
    <p:sldId id="284" r:id="rId10"/>
    <p:sldId id="287" r:id="rId11"/>
    <p:sldId id="288" r:id="rId12"/>
    <p:sldId id="289" r:id="rId13"/>
    <p:sldId id="272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90" r:id="rId22"/>
    <p:sldId id="292" r:id="rId23"/>
    <p:sldId id="291" r:id="rId24"/>
    <p:sldId id="293" r:id="rId25"/>
    <p:sldId id="294" r:id="rId26"/>
    <p:sldId id="295" r:id="rId27"/>
    <p:sldId id="296" r:id="rId28"/>
    <p:sldId id="297" r:id="rId29"/>
    <p:sldId id="285" r:id="rId30"/>
    <p:sldId id="298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odgson\grants\flip\dissemination\cunningham%20engagement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odgson\grants\flip\dissemination\student%20feedback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odgson\grants\flip\dissemination\student%20feedback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odgson\grants\flip\dissemination\student%20feedback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odgson\grants\flip\dissemination\student%20feedback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odgson\grants\flip\dissemination\student%20feedbac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FLIPPED CLASS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High Engagement</c:v>
                </c:pt>
                <c:pt idx="1">
                  <c:v>Moderate Engagement</c:v>
                </c:pt>
                <c:pt idx="2">
                  <c:v>Low Engagement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5.4</c:v>
                </c:pt>
                <c:pt idx="1">
                  <c:v>4.66</c:v>
                </c:pt>
                <c:pt idx="2">
                  <c:v>2.5499999999999998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NON-FLIPPED CLASS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High Engagement</c:v>
                </c:pt>
                <c:pt idx="1">
                  <c:v>Moderate Engagement</c:v>
                </c:pt>
                <c:pt idx="2">
                  <c:v>Low Engagement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5.6</c:v>
                </c:pt>
                <c:pt idx="1">
                  <c:v>3.5</c:v>
                </c:pt>
                <c:pt idx="2">
                  <c:v>2.5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083744"/>
        <c:axId val="172780072"/>
      </c:lineChart>
      <c:catAx>
        <c:axId val="106083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2780072"/>
        <c:crosses val="autoZero"/>
        <c:auto val="1"/>
        <c:lblAlgn val="ctr"/>
        <c:lblOffset val="100"/>
        <c:noMultiLvlLbl val="0"/>
      </c:catAx>
      <c:valAx>
        <c:axId val="172780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0837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8.3367829021372325E-2"/>
          <c:y val="0.2555180602424697"/>
          <c:w val="0.41706880389951256"/>
          <c:h val="0.6951146731658542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 regularly watched the assigned video lecture before class.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Agree/Strongly Agree</c:v>
                </c:pt>
                <c:pt idx="1">
                  <c:v>Neutral</c:v>
                </c:pt>
                <c:pt idx="2">
                  <c:v>Disagree/Strongly Disagree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258</c:v>
                </c:pt>
                <c:pt idx="1">
                  <c:v>74</c:v>
                </c:pt>
                <c:pt idx="2">
                  <c:v>108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56771653543307088"/>
          <c:y val="0.31236585010207057"/>
          <c:w val="0.41561679790026246"/>
          <c:h val="0.62040682414698167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6.2548556430446198E-2"/>
          <c:y val="3.24074074074074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6243066491688538"/>
          <c:y val="0.25439814814814815"/>
          <c:w val="0.43347222222222226"/>
          <c:h val="0.72245370370370376"/>
        </c:manualLayout>
      </c:layout>
      <c:pieChart>
        <c:varyColors val="1"/>
        <c:ser>
          <c:idx val="0"/>
          <c:order val="0"/>
          <c:tx>
            <c:strRef>
              <c:f>Sheet1!$C$1</c:f>
              <c:strCache>
                <c:ptCount val="1"/>
                <c:pt idx="0">
                  <c:v>I took notes about the lesson while I was watching the video.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Agree/Strongly Agree</c:v>
                </c:pt>
                <c:pt idx="1">
                  <c:v>Neutral</c:v>
                </c:pt>
                <c:pt idx="2">
                  <c:v>Disagree/Strongly Disagree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295</c:v>
                </c:pt>
                <c:pt idx="1">
                  <c:v>98</c:v>
                </c:pt>
                <c:pt idx="2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27909733158355204"/>
          <c:y val="0.25439814814814815"/>
          <c:w val="0.4168055555555556"/>
          <c:h val="0.69467592592592597"/>
        </c:manualLayout>
      </c:layout>
      <c:pieChart>
        <c:varyColors val="1"/>
        <c:ser>
          <c:idx val="0"/>
          <c:order val="0"/>
          <c:tx>
            <c:strRef>
              <c:f>Sheet1!$D$1</c:f>
              <c:strCache>
                <c:ptCount val="1"/>
                <c:pt idx="0">
                  <c:v>I spent more time solving problems during the flipped unit than usual.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Sheet1!$D$2:$D$4</c:f>
              <c:numCache>
                <c:formatCode>General</c:formatCode>
                <c:ptCount val="3"/>
                <c:pt idx="0">
                  <c:v>159</c:v>
                </c:pt>
                <c:pt idx="1">
                  <c:v>80</c:v>
                </c:pt>
                <c:pt idx="2">
                  <c:v>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27076399825021874"/>
          <c:y val="0.24050925925925926"/>
          <c:w val="0.42513888888888896"/>
          <c:h val="0.70856481481481493"/>
        </c:manualLayout>
      </c:layout>
      <c:pieChart>
        <c:varyColors val="1"/>
        <c:ser>
          <c:idx val="0"/>
          <c:order val="0"/>
          <c:tx>
            <c:strRef>
              <c:f>Sheet1!$E$1</c:f>
              <c:strCache>
                <c:ptCount val="1"/>
                <c:pt idx="0">
                  <c:v>I received more one-on-one help during the flipped unit than usual.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Sheet1!$E$2:$E$4</c:f>
              <c:numCache>
                <c:formatCode>General</c:formatCode>
                <c:ptCount val="3"/>
                <c:pt idx="0">
                  <c:v>196</c:v>
                </c:pt>
                <c:pt idx="1">
                  <c:v>115</c:v>
                </c:pt>
                <c:pt idx="2">
                  <c:v>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27909733158355204"/>
          <c:y val="0.25439814814814815"/>
          <c:w val="0.4168055555555556"/>
          <c:h val="0.69467592592592597"/>
        </c:manualLayout>
      </c:layout>
      <c:pieChart>
        <c:varyColors val="1"/>
        <c:ser>
          <c:idx val="0"/>
          <c:order val="0"/>
          <c:tx>
            <c:strRef>
              <c:f>Sheet1!$G$1</c:f>
              <c:strCache>
                <c:ptCount val="1"/>
                <c:pt idx="0">
                  <c:v>I understood mathematics better during the flipped unit than usual.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Sheet1!$G$2:$G$4</c:f>
              <c:numCache>
                <c:formatCode>General</c:formatCode>
                <c:ptCount val="3"/>
                <c:pt idx="0">
                  <c:v>233</c:v>
                </c:pt>
                <c:pt idx="1">
                  <c:v>100</c:v>
                </c:pt>
                <c:pt idx="2">
                  <c:v>107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5063188976377953"/>
          <c:y val="2.314814814814814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6517366579177604"/>
          <c:y val="0.28206036745406826"/>
          <c:w val="0.40020822397200351"/>
          <c:h val="0.66701370662000581"/>
        </c:manualLayout>
      </c:layout>
      <c:pieChart>
        <c:varyColors val="1"/>
        <c:ser>
          <c:idx val="0"/>
          <c:order val="0"/>
          <c:tx>
            <c:strRef>
              <c:f>Sheet1!$F$1</c:f>
              <c:strCache>
                <c:ptCount val="1"/>
                <c:pt idx="0">
                  <c:v>I prefer the flipped method of teaching more than the traditional method.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Sheet1!$F$2:$F$4</c:f>
              <c:numCache>
                <c:formatCode>General</c:formatCode>
                <c:ptCount val="3"/>
                <c:pt idx="0">
                  <c:v>245</c:v>
                </c:pt>
                <c:pt idx="1">
                  <c:v>89</c:v>
                </c:pt>
                <c:pt idx="2">
                  <c:v>106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625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68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9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21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34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45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0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97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2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3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2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1C6DE-ADA0-4113-AB68-0A2959A1D76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ADF39-DFA8-4F02-99AE-BBA117580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9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Parabola%20Video.mp4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nkuflip.blogspot.com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ow%20the%20Flipped%20Classroom%20works.mp4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36423"/>
              </p:ext>
            </p:extLst>
          </p:nvPr>
        </p:nvGraphicFramePr>
        <p:xfrm>
          <a:off x="1904999" y="2286000"/>
          <a:ext cx="5562601" cy="236220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5562601"/>
              </a:tblGrid>
              <a:tr h="236220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Ted Hodgson</a:t>
                      </a:r>
                    </a:p>
                    <a:p>
                      <a:pPr algn="ctr"/>
                      <a:r>
                        <a:rPr lang="en-US" sz="3200" b="1" dirty="0" smtClean="0"/>
                        <a:t>Northern</a:t>
                      </a:r>
                      <a:r>
                        <a:rPr lang="en-US" sz="3200" b="1" baseline="0" dirty="0" smtClean="0"/>
                        <a:t> Kentucky University</a:t>
                      </a:r>
                      <a:endParaRPr lang="en-US" sz="3200" b="1" dirty="0" smtClean="0"/>
                    </a:p>
                    <a:p>
                      <a:pPr algn="ctr"/>
                      <a:r>
                        <a:rPr lang="en-US" sz="3200" b="1" dirty="0" smtClean="0"/>
                        <a:t>Highland</a:t>
                      </a:r>
                      <a:r>
                        <a:rPr lang="en-US" sz="3200" b="1" baseline="0" dirty="0" smtClean="0"/>
                        <a:t> Heights, KY</a:t>
                      </a:r>
                      <a:endParaRPr lang="en-US" sz="3200" b="1" dirty="0" smtClean="0"/>
                    </a:p>
                    <a:p>
                      <a:pPr algn="ctr"/>
                      <a:r>
                        <a:rPr lang="en-US" sz="3200" b="1" dirty="0" smtClean="0"/>
                        <a:t>hodgsont1@nku.edu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382012"/>
            <a:ext cx="8686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The Flipped Classroom: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The Tale of the Tape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546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4558605"/>
            <a:ext cx="8001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Teachers were to create out-of-class videos (or find appropriate </a:t>
            </a:r>
            <a:r>
              <a:rPr lang="en-US" sz="2800" dirty="0" smtClean="0"/>
              <a:t>existing ones) </a:t>
            </a:r>
            <a:r>
              <a:rPr lang="en-US" sz="2800" dirty="0"/>
              <a:t>and in-class activities for at least 10 lessons within one unit of content.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19100" y="228600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Models of Implementation (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NoKY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295400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Emphasis on </a:t>
            </a:r>
            <a:r>
              <a:rPr lang="en-US" sz="2800" b="1" i="1" dirty="0" smtClean="0"/>
              <a:t>PILOT, </a:t>
            </a:r>
            <a:r>
              <a:rPr lang="en-US" sz="2800" dirty="0" smtClean="0"/>
              <a:t>rather than </a:t>
            </a:r>
            <a:r>
              <a:rPr lang="en-US" sz="2800" b="1" i="1" dirty="0" smtClean="0"/>
              <a:t>RESEARCH</a:t>
            </a:r>
            <a:r>
              <a:rPr lang="en-US" sz="2800" dirty="0" smtClean="0"/>
              <a:t> project.  Teachers were to develop the approach that best suited their students.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2882205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Three Commonalities: (1) Video presentation of content; (2) out-of-class work (guided notes, video quiz, questions; (3) in-class activities related to video. 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39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19100" y="228600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Models of Implementation (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NoKY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7703" y="1219199"/>
            <a:ext cx="8077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MANY Individual Variations (Makes Research a Challenge!)</a:t>
            </a:r>
          </a:p>
          <a:p>
            <a:endParaRPr lang="en-US" sz="2400" dirty="0"/>
          </a:p>
          <a:p>
            <a:r>
              <a:rPr lang="en-US" sz="2400" dirty="0" smtClean="0"/>
              <a:t>Traditional Approach: 10-15 minute presentation of content; assessment of understanding and brief discussion and additional examples; group work on assignment; preview of coming attractions.</a:t>
            </a:r>
          </a:p>
          <a:p>
            <a:endParaRPr lang="en-US" sz="2400" dirty="0"/>
          </a:p>
          <a:p>
            <a:r>
              <a:rPr lang="en-US" sz="2400" dirty="0" smtClean="0"/>
              <a:t>Reformed Approach: Videos were used to prompt questions/launch problem; in-class exploration; Summary Discussion; Some work on Assignment (more out-of-class work)</a:t>
            </a:r>
          </a:p>
          <a:p>
            <a:endParaRPr lang="en-US" sz="2400" dirty="0"/>
          </a:p>
          <a:p>
            <a:r>
              <a:rPr lang="en-US" sz="2400" dirty="0" smtClean="0"/>
              <a:t>Other Innovations: Student Videos; Embedded assessments; parallel discussion board.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66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One Example: The “Phelps” Model</a:t>
            </a:r>
            <a:endParaRPr lang="en-US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68" b="33887"/>
          <a:stretch/>
        </p:blipFill>
        <p:spPr bwMode="auto">
          <a:xfrm>
            <a:off x="2514600" y="1981200"/>
            <a:ext cx="4594942" cy="335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31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Project Evaluation - Overview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685800" y="914400"/>
            <a:ext cx="4040188" cy="639762"/>
          </a:xfrm>
        </p:spPr>
        <p:txBody>
          <a:bodyPr/>
          <a:lstStyle/>
          <a:p>
            <a:r>
              <a:rPr lang="en-US" dirty="0"/>
              <a:t>Pre-Implementation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6200" y="1554162"/>
            <a:ext cx="4724400" cy="4560888"/>
          </a:xfrm>
        </p:spPr>
        <p:txBody>
          <a:bodyPr>
            <a:noAutofit/>
          </a:bodyPr>
          <a:lstStyle/>
          <a:p>
            <a:r>
              <a:rPr lang="en-US" sz="2200" dirty="0" smtClean="0"/>
              <a:t>Teacher Beliefs </a:t>
            </a:r>
            <a:r>
              <a:rPr lang="en-US" sz="2200" dirty="0"/>
              <a:t>S</a:t>
            </a:r>
            <a:r>
              <a:rPr lang="en-US" sz="2200" dirty="0" smtClean="0"/>
              <a:t>urvey</a:t>
            </a:r>
          </a:p>
          <a:p>
            <a:pPr lvl="1"/>
            <a:r>
              <a:rPr lang="en-US" sz="2200" dirty="0" smtClean="0"/>
              <a:t>29 </a:t>
            </a:r>
            <a:r>
              <a:rPr lang="en-US" sz="2200" dirty="0" err="1" smtClean="0"/>
              <a:t>Likert</a:t>
            </a:r>
            <a:r>
              <a:rPr lang="en-US" sz="2200" dirty="0" smtClean="0"/>
              <a:t> items based on</a:t>
            </a:r>
          </a:p>
          <a:p>
            <a:pPr marL="979488" lvl="2"/>
            <a:r>
              <a:rPr lang="en-US" sz="2200" dirty="0" smtClean="0"/>
              <a:t>features of flipped classrooms</a:t>
            </a:r>
          </a:p>
          <a:p>
            <a:pPr marL="979488" lvl="2"/>
            <a:r>
              <a:rPr lang="en-US" sz="2200" dirty="0" smtClean="0"/>
              <a:t>CCSS-M Standards for Mathematical Practice</a:t>
            </a:r>
          </a:p>
          <a:p>
            <a:pPr marL="979488" lvl="2"/>
            <a:r>
              <a:rPr lang="en-US" sz="2200" dirty="0" smtClean="0"/>
              <a:t>criteria for Presidential Awards for Excellence in Mathematics and Science Teaching</a:t>
            </a:r>
          </a:p>
          <a:p>
            <a:pPr lvl="1"/>
            <a:r>
              <a:rPr lang="en-US" sz="2200" dirty="0" smtClean="0"/>
              <a:t>importance</a:t>
            </a:r>
          </a:p>
          <a:p>
            <a:pPr lvl="1"/>
            <a:r>
              <a:rPr lang="en-US" sz="2200" dirty="0" smtClean="0"/>
              <a:t>frequency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5026025" y="914400"/>
            <a:ext cx="4041775" cy="639762"/>
          </a:xfrm>
        </p:spPr>
        <p:txBody>
          <a:bodyPr/>
          <a:lstStyle/>
          <a:p>
            <a:r>
              <a:rPr lang="en-US" dirty="0"/>
              <a:t>Post-Implementation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5026025" y="1554162"/>
            <a:ext cx="4041775" cy="4560888"/>
          </a:xfrm>
        </p:spPr>
        <p:txBody>
          <a:bodyPr/>
          <a:lstStyle/>
          <a:p>
            <a:r>
              <a:rPr lang="en-US" sz="2200" dirty="0" smtClean="0"/>
              <a:t>Teacher Beliefs </a:t>
            </a:r>
            <a:r>
              <a:rPr lang="en-US" sz="2200" dirty="0"/>
              <a:t>S</a:t>
            </a:r>
            <a:r>
              <a:rPr lang="en-US" sz="2200" dirty="0" smtClean="0"/>
              <a:t>urvey</a:t>
            </a:r>
          </a:p>
          <a:p>
            <a:pPr lvl="1"/>
            <a:r>
              <a:rPr lang="en-US" sz="2200" dirty="0" smtClean="0"/>
              <a:t>same as pre</a:t>
            </a:r>
          </a:p>
          <a:p>
            <a:endParaRPr lang="en-US" sz="2200" dirty="0" smtClean="0"/>
          </a:p>
          <a:p>
            <a:r>
              <a:rPr lang="en-US" sz="2200" dirty="0" smtClean="0"/>
              <a:t>Student Perceptions Survey</a:t>
            </a:r>
          </a:p>
          <a:p>
            <a:pPr lvl="1"/>
            <a:r>
              <a:rPr lang="en-US" sz="2200" dirty="0" smtClean="0"/>
              <a:t>items based on features of flipped classrooms</a:t>
            </a:r>
          </a:p>
          <a:p>
            <a:pPr marL="457200" lvl="1" indent="0">
              <a:buNone/>
            </a:pPr>
            <a:endParaRPr lang="en-US" sz="2200" dirty="0" smtClean="0"/>
          </a:p>
          <a:p>
            <a:r>
              <a:rPr lang="en-US" sz="2200" dirty="0" smtClean="0"/>
              <a:t>Student Achievement </a:t>
            </a:r>
            <a:r>
              <a:rPr lang="en-US" sz="2200" dirty="0"/>
              <a:t>D</a:t>
            </a:r>
            <a:r>
              <a:rPr lang="en-US" sz="2200" dirty="0" smtClean="0"/>
              <a:t>ata</a:t>
            </a:r>
          </a:p>
          <a:p>
            <a:pPr lvl="1"/>
            <a:r>
              <a:rPr lang="en-US" sz="2200" dirty="0" smtClean="0"/>
              <a:t>varies from teacher to teacher</a:t>
            </a:r>
            <a:endParaRPr lang="en-US" sz="2200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5867400"/>
            <a:ext cx="8725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2014 Cunningham Undergraduate Research Project (Honors Thesis)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4387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Impact on Teacher Practices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0668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read or view content related to the lesson before class.</a:t>
            </a:r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S.D</a:t>
            </a:r>
            <a:r>
              <a:rPr lang="en-US" sz="2400" u="sng" dirty="0"/>
              <a:t>.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Important		3.5	0.74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Pre-Survey </a:t>
            </a:r>
            <a:r>
              <a:rPr lang="en-US" sz="2400" dirty="0" smtClean="0">
                <a:solidFill>
                  <a:srgbClr val="FF0000"/>
                </a:solidFill>
              </a:rPr>
              <a:t>Often		2.1	0.70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Post-Survey </a:t>
            </a:r>
            <a:r>
              <a:rPr lang="en-US" sz="2400" dirty="0" smtClean="0"/>
              <a:t>Important	3.9	0.92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Post-Survey </a:t>
            </a:r>
            <a:r>
              <a:rPr lang="en-US" sz="2400" dirty="0" smtClean="0">
                <a:solidFill>
                  <a:srgbClr val="FF0000"/>
                </a:solidFill>
              </a:rPr>
              <a:t>Often		3.1	1.29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36576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pose questions about the content of the lesson.</a:t>
            </a:r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</a:t>
            </a:r>
            <a:r>
              <a:rPr lang="en-US" sz="2400" u="sng" dirty="0"/>
              <a:t>S.D.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Important		4.5	0.64 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Pre-Survey </a:t>
            </a:r>
            <a:r>
              <a:rPr lang="en-US" sz="2400" dirty="0" smtClean="0">
                <a:solidFill>
                  <a:srgbClr val="FF0000"/>
                </a:solidFill>
              </a:rPr>
              <a:t>Often		3.4	0.99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Post-Survey </a:t>
            </a:r>
            <a:r>
              <a:rPr lang="en-US" sz="2400" dirty="0" smtClean="0"/>
              <a:t>Important	4.6	0.50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Post-Survey </a:t>
            </a:r>
            <a:r>
              <a:rPr lang="en-US" sz="2400" dirty="0" smtClean="0">
                <a:solidFill>
                  <a:srgbClr val="FF0000"/>
                </a:solidFill>
              </a:rPr>
              <a:t>Often		3.9	1.12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6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Impact on Teacher Practices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0668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</a:t>
            </a:r>
            <a:r>
              <a:rPr lang="en-US" sz="2400" dirty="0" smtClean="0"/>
              <a:t>take notes about the lesson.</a:t>
            </a:r>
            <a:endParaRPr lang="en-US" sz="2400" dirty="0"/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S.D</a:t>
            </a:r>
            <a:r>
              <a:rPr lang="en-US" sz="2400" u="sng" dirty="0"/>
              <a:t>.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Important		3.7	0.59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Pre-Survey </a:t>
            </a:r>
            <a:r>
              <a:rPr lang="en-US" sz="2400" dirty="0" smtClean="0">
                <a:solidFill>
                  <a:srgbClr val="FF0000"/>
                </a:solidFill>
              </a:rPr>
              <a:t>Often		3.5	0.74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Post-Survey </a:t>
            </a:r>
            <a:r>
              <a:rPr lang="en-US" sz="2400" dirty="0" smtClean="0"/>
              <a:t>Important	4.1	0.66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Post-Survey </a:t>
            </a:r>
            <a:r>
              <a:rPr lang="en-US" sz="2400" dirty="0" smtClean="0">
                <a:solidFill>
                  <a:srgbClr val="FF0000"/>
                </a:solidFill>
              </a:rPr>
              <a:t>Often		4.1	0.83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36576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</a:t>
            </a:r>
            <a:r>
              <a:rPr lang="en-US" sz="2400" dirty="0" smtClean="0"/>
              <a:t>work assigned textbook problems outside of class.</a:t>
            </a:r>
            <a:endParaRPr lang="en-US" sz="2400" dirty="0"/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</a:t>
            </a:r>
            <a:r>
              <a:rPr lang="en-US" sz="2400" u="sng" dirty="0"/>
              <a:t>S.D.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Important		3.5	0.74 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Pre-Survey </a:t>
            </a:r>
            <a:r>
              <a:rPr lang="en-US" sz="2400" dirty="0" smtClean="0">
                <a:solidFill>
                  <a:srgbClr val="FF0000"/>
                </a:solidFill>
              </a:rPr>
              <a:t>Often		3.8	1.01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Post-Survey </a:t>
            </a:r>
            <a:r>
              <a:rPr lang="en-US" sz="2400" dirty="0" smtClean="0"/>
              <a:t>Important	3.3	1.32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Post-Survey </a:t>
            </a:r>
            <a:r>
              <a:rPr lang="en-US" sz="2400" dirty="0" smtClean="0">
                <a:solidFill>
                  <a:srgbClr val="FF0000"/>
                </a:solidFill>
              </a:rPr>
              <a:t>Often		2.9	1.41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80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Impact on Teacher Practices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0668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</a:t>
            </a:r>
            <a:r>
              <a:rPr lang="en-US" sz="2400" dirty="0" smtClean="0"/>
              <a:t>participate in teacher-led discussion about the lesson.</a:t>
            </a:r>
            <a:endParaRPr lang="en-US" sz="2400" dirty="0"/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S.D</a:t>
            </a:r>
            <a:r>
              <a:rPr lang="en-US" sz="2400" u="sng" dirty="0"/>
              <a:t>.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Important		3.8	0.68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Often		4.2	0.94</a:t>
            </a:r>
            <a:endParaRPr lang="en-US" sz="2400" dirty="0"/>
          </a:p>
          <a:p>
            <a:r>
              <a:rPr lang="en-US" sz="2400" dirty="0"/>
              <a:t>Post-Survey </a:t>
            </a:r>
            <a:r>
              <a:rPr lang="en-US" sz="2400" dirty="0" smtClean="0"/>
              <a:t>Important	4.0	0.78</a:t>
            </a:r>
            <a:endParaRPr lang="en-US" sz="2400" dirty="0"/>
          </a:p>
          <a:p>
            <a:r>
              <a:rPr lang="en-US" sz="2400" dirty="0"/>
              <a:t>Post-Survey </a:t>
            </a:r>
            <a:r>
              <a:rPr lang="en-US" sz="2400" dirty="0" smtClean="0"/>
              <a:t>Often		4.1	0.83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457200" y="36576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</a:t>
            </a:r>
            <a:r>
              <a:rPr lang="en-US" sz="2400" dirty="0" smtClean="0"/>
              <a:t>work together in groups.</a:t>
            </a:r>
            <a:endParaRPr lang="en-US" sz="2400" dirty="0"/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</a:t>
            </a:r>
            <a:r>
              <a:rPr lang="en-US" sz="2400" u="sng" dirty="0"/>
              <a:t>S.D.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Pre-Survey </a:t>
            </a:r>
            <a:r>
              <a:rPr lang="en-US" sz="2400" dirty="0" smtClean="0">
                <a:solidFill>
                  <a:srgbClr val="FF0000"/>
                </a:solidFill>
              </a:rPr>
              <a:t>Important		3.1	1.06 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Pre-Survey </a:t>
            </a:r>
            <a:r>
              <a:rPr lang="en-US" sz="2400" dirty="0" smtClean="0"/>
              <a:t>Often		3.9	0.92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Post-Survey </a:t>
            </a:r>
            <a:r>
              <a:rPr lang="en-US" sz="2400" dirty="0" smtClean="0">
                <a:solidFill>
                  <a:srgbClr val="FF0000"/>
                </a:solidFill>
              </a:rPr>
              <a:t>Important	4.4	0.63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Post-Survey </a:t>
            </a:r>
            <a:r>
              <a:rPr lang="en-US" sz="2400" dirty="0" smtClean="0"/>
              <a:t>Often		4.0	0.88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80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of Instructional Time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" y="1905000"/>
            <a:ext cx="4724400" cy="32766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333568" y="1905000"/>
            <a:ext cx="4734232" cy="3276600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57200" y="5486400"/>
            <a:ext cx="4606290" cy="4095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effectLst/>
                <a:latin typeface="Calibri"/>
                <a:ea typeface="Calibri"/>
                <a:cs typeface="Times New Roman"/>
              </a:rPr>
              <a:t>Teacher Centered Instruction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3677920" y="5562600"/>
            <a:ext cx="295275" cy="295275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Text Box 4"/>
          <p:cNvSpPr txBox="1"/>
          <p:nvPr/>
        </p:nvSpPr>
        <p:spPr>
          <a:xfrm>
            <a:off x="457200" y="5886450"/>
            <a:ext cx="3379470" cy="438150"/>
          </a:xfrm>
          <a:prstGeom prst="rect">
            <a:avLst/>
          </a:prstGeom>
          <a:noFill/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effectLst/>
                <a:ea typeface="Calibri"/>
                <a:cs typeface="Times New Roman"/>
              </a:rPr>
              <a:t>Student Centered Instruction 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677920" y="6000750"/>
            <a:ext cx="295275" cy="295275"/>
          </a:xfrm>
          <a:prstGeom prst="flowChartProces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24400" y="57912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Statistically Significant Difference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08353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Impact on Student Behaviors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196876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</a:t>
            </a:r>
            <a:r>
              <a:rPr lang="en-US" sz="2400" dirty="0" smtClean="0"/>
              <a:t>explain the meaning of a mathematical problem.</a:t>
            </a:r>
            <a:endParaRPr lang="en-US" sz="2400" dirty="0"/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S.D</a:t>
            </a:r>
            <a:r>
              <a:rPr lang="en-US" sz="2400" u="sng" dirty="0"/>
              <a:t>.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Important		4.5	0.74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Pre-Survey </a:t>
            </a:r>
            <a:r>
              <a:rPr lang="en-US" sz="2400" dirty="0" smtClean="0">
                <a:solidFill>
                  <a:srgbClr val="FF0000"/>
                </a:solidFill>
              </a:rPr>
              <a:t>Often		2.7	1.10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Post-Survey </a:t>
            </a:r>
            <a:r>
              <a:rPr lang="en-US" sz="2400" dirty="0" smtClean="0"/>
              <a:t>Important	4.4	0.76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Post-Survey </a:t>
            </a:r>
            <a:r>
              <a:rPr lang="en-US" sz="2400" dirty="0" smtClean="0">
                <a:solidFill>
                  <a:srgbClr val="FF0000"/>
                </a:solidFill>
              </a:rPr>
              <a:t>Often		3.1	1.00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3787676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</a:t>
            </a:r>
            <a:r>
              <a:rPr lang="en-US" sz="2400" dirty="0" smtClean="0"/>
              <a:t>manipulate algebraic symbols and equations.</a:t>
            </a:r>
            <a:endParaRPr lang="en-US" sz="2400" dirty="0"/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</a:t>
            </a:r>
            <a:r>
              <a:rPr lang="en-US" sz="2400" u="sng" dirty="0"/>
              <a:t>S.D.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Important		4.4	0.63 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Pre-Survey </a:t>
            </a:r>
            <a:r>
              <a:rPr lang="en-US" sz="2400" dirty="0" smtClean="0">
                <a:solidFill>
                  <a:srgbClr val="FF0000"/>
                </a:solidFill>
              </a:rPr>
              <a:t>Often		3.5	0.74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Post-Survey </a:t>
            </a:r>
            <a:r>
              <a:rPr lang="en-US" sz="2400" dirty="0" smtClean="0"/>
              <a:t>Important	4.4	0.63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Post-Survey </a:t>
            </a:r>
            <a:r>
              <a:rPr lang="en-US" sz="2400" dirty="0" smtClean="0">
                <a:solidFill>
                  <a:srgbClr val="FF0000"/>
                </a:solidFill>
              </a:rPr>
              <a:t>Often		4.3	0.73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1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Impact on Student Behaviors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196876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</a:t>
            </a:r>
            <a:r>
              <a:rPr lang="en-US" sz="2400" dirty="0" smtClean="0"/>
              <a:t>persevere in solving mathematical problems.</a:t>
            </a:r>
            <a:endParaRPr lang="en-US" sz="2400" dirty="0"/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S.D</a:t>
            </a:r>
            <a:r>
              <a:rPr lang="en-US" sz="2400" u="sng" dirty="0"/>
              <a:t>.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Important		4.8	0.41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Often		3.1	0.88</a:t>
            </a:r>
            <a:endParaRPr lang="en-US" sz="2400" dirty="0"/>
          </a:p>
          <a:p>
            <a:r>
              <a:rPr lang="en-US" sz="2400" dirty="0"/>
              <a:t>Post-Survey </a:t>
            </a:r>
            <a:r>
              <a:rPr lang="en-US" sz="2400" dirty="0" smtClean="0"/>
              <a:t>Important	4.9	0.36</a:t>
            </a:r>
            <a:endParaRPr lang="en-US" sz="2400" dirty="0"/>
          </a:p>
          <a:p>
            <a:r>
              <a:rPr lang="en-US" sz="2400" dirty="0"/>
              <a:t>Post-Survey </a:t>
            </a:r>
            <a:r>
              <a:rPr lang="en-US" sz="2400" dirty="0" smtClean="0"/>
              <a:t>Often		3.2	0.58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" y="3787676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Students </a:t>
            </a:r>
            <a:r>
              <a:rPr lang="en-US" sz="2400" dirty="0" smtClean="0"/>
              <a:t>are actively engaged in making sense of the lesson.</a:t>
            </a:r>
            <a:endParaRPr lang="en-US" sz="2400" dirty="0"/>
          </a:p>
          <a:p>
            <a:r>
              <a:rPr lang="en-US" sz="2400" dirty="0"/>
              <a:t>                                                </a:t>
            </a:r>
            <a:r>
              <a:rPr lang="en-US" sz="2400" dirty="0" smtClean="0"/>
              <a:t>   </a:t>
            </a:r>
            <a:r>
              <a:rPr lang="en-US" sz="2400" u="sng" dirty="0" smtClean="0"/>
              <a:t>Mean      </a:t>
            </a:r>
            <a:r>
              <a:rPr lang="en-US" sz="2400" u="sng" dirty="0"/>
              <a:t>S.D.</a:t>
            </a:r>
            <a:endParaRPr lang="en-US" sz="2400" dirty="0"/>
          </a:p>
          <a:p>
            <a:r>
              <a:rPr lang="en-US" sz="2400" dirty="0"/>
              <a:t>Pre-Survey </a:t>
            </a:r>
            <a:r>
              <a:rPr lang="en-US" sz="2400" dirty="0" smtClean="0"/>
              <a:t>Important		4.8	0.41 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Pre-Survey </a:t>
            </a:r>
            <a:r>
              <a:rPr lang="en-US" sz="2400" dirty="0" smtClean="0">
                <a:solidFill>
                  <a:srgbClr val="FF0000"/>
                </a:solidFill>
              </a:rPr>
              <a:t>Often		3.4	0.99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Post-Survey </a:t>
            </a:r>
            <a:r>
              <a:rPr lang="en-US" sz="2400" dirty="0" smtClean="0"/>
              <a:t>Important	4.8	0.43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Post-Survey </a:t>
            </a:r>
            <a:r>
              <a:rPr lang="en-US" sz="2400" dirty="0" smtClean="0">
                <a:solidFill>
                  <a:srgbClr val="FF0000"/>
                </a:solidFill>
              </a:rPr>
              <a:t>Often		3.7	0.91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39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83820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2022">
            <a:off x="319736" y="588238"/>
            <a:ext cx="3157537" cy="228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1710">
            <a:off x="3192563" y="1326968"/>
            <a:ext cx="5805488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05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 of Student Engagement 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4914878"/>
              </p:ext>
            </p:extLst>
          </p:nvPr>
        </p:nvGraphicFramePr>
        <p:xfrm>
          <a:off x="457200" y="1600200"/>
          <a:ext cx="8267700" cy="4911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087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921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on Student Performance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990600"/>
            <a:ext cx="8686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Each </a:t>
            </a:r>
            <a:r>
              <a:rPr lang="en-US" sz="2800" dirty="0"/>
              <a:t>teacher </a:t>
            </a:r>
            <a:r>
              <a:rPr lang="en-US" sz="2800" dirty="0" smtClean="0"/>
              <a:t>was asked provide </a:t>
            </a:r>
            <a:r>
              <a:rPr lang="en-US" sz="2800" dirty="0"/>
              <a:t>student achievement data from at least one previous time they taught the </a:t>
            </a:r>
            <a:r>
              <a:rPr lang="en-US" sz="2800" dirty="0" smtClean="0"/>
              <a:t>target unit. </a:t>
            </a:r>
            <a:r>
              <a:rPr lang="en-US" sz="2800" dirty="0"/>
              <a:t>Of the 15 FLIP teachers, 12 were able to provide relevant comparison </a:t>
            </a:r>
            <a:r>
              <a:rPr lang="en-US" sz="2800" dirty="0" smtClean="0"/>
              <a:t>data.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rgbClr val="C00000"/>
                </a:solidFill>
              </a:rPr>
              <a:t>Eight </a:t>
            </a:r>
            <a:r>
              <a:rPr lang="en-US" sz="2800" dirty="0">
                <a:solidFill>
                  <a:srgbClr val="C00000"/>
                </a:solidFill>
              </a:rPr>
              <a:t>teachers were able to provide </a:t>
            </a:r>
            <a:r>
              <a:rPr lang="en-US" sz="2800" dirty="0" smtClean="0">
                <a:solidFill>
                  <a:srgbClr val="C00000"/>
                </a:solidFill>
              </a:rPr>
              <a:t>historic data.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rgbClr val="C00000"/>
                </a:solidFill>
              </a:rPr>
              <a:t>Three </a:t>
            </a:r>
            <a:r>
              <a:rPr lang="en-US" sz="2800" dirty="0">
                <a:solidFill>
                  <a:srgbClr val="C00000"/>
                </a:solidFill>
              </a:rPr>
              <a:t>teachers were not able to provide their own historic data (e.g., </a:t>
            </a:r>
            <a:r>
              <a:rPr lang="en-US" sz="2800" dirty="0" smtClean="0">
                <a:solidFill>
                  <a:srgbClr val="C00000"/>
                </a:solidFill>
              </a:rPr>
              <a:t>student grade data </a:t>
            </a:r>
            <a:r>
              <a:rPr lang="en-US" sz="2800" dirty="0">
                <a:solidFill>
                  <a:srgbClr val="C00000"/>
                </a:solidFill>
              </a:rPr>
              <a:t>had </a:t>
            </a:r>
            <a:r>
              <a:rPr lang="en-US" sz="2800" dirty="0" smtClean="0">
                <a:solidFill>
                  <a:srgbClr val="C00000"/>
                </a:solidFill>
              </a:rPr>
              <a:t>already been deleted), </a:t>
            </a:r>
            <a:r>
              <a:rPr lang="en-US" sz="2800" dirty="0">
                <a:solidFill>
                  <a:srgbClr val="C00000"/>
                </a:solidFill>
              </a:rPr>
              <a:t>but were able to provide data from another teacher </a:t>
            </a:r>
            <a:r>
              <a:rPr lang="en-US" sz="2800" dirty="0" smtClean="0">
                <a:solidFill>
                  <a:srgbClr val="C00000"/>
                </a:solidFill>
              </a:rPr>
              <a:t>in their school.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rgbClr val="C00000"/>
                </a:solidFill>
              </a:rPr>
              <a:t>One </a:t>
            </a:r>
            <a:r>
              <a:rPr lang="en-US" sz="2800" dirty="0">
                <a:solidFill>
                  <a:srgbClr val="C00000"/>
                </a:solidFill>
              </a:rPr>
              <a:t>teacher did not tend to give a summative test over that unit, but provided homework scores to consider student buy-in.</a:t>
            </a:r>
          </a:p>
        </p:txBody>
      </p:sp>
    </p:spTree>
    <p:extLst>
      <p:ext uri="{BB962C8B-B14F-4D97-AF65-F5344CB8AC3E}">
        <p14:creationId xmlns:p14="http://schemas.microsoft.com/office/powerpoint/2010/main" val="309261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921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on Student Performance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990600"/>
            <a:ext cx="8686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/>
              <a:t>Of the nine teachers that provided historic data, 7 of the 9 (77.7%) showed a slight increase in grades in the flipped class.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/>
              <a:t>From the </a:t>
            </a:r>
            <a:r>
              <a:rPr lang="en-US" sz="2800" dirty="0"/>
              <a:t>project blog (</a:t>
            </a:r>
            <a:r>
              <a:rPr lang="en-US" sz="2800" dirty="0">
                <a:hlinkClick r:id="rId2"/>
              </a:rPr>
              <a:t>http://nkuflip.blogspot.com</a:t>
            </a:r>
            <a:r>
              <a:rPr lang="en-US" sz="2800" dirty="0" smtClean="0">
                <a:hlinkClick r:id="rId2"/>
              </a:rPr>
              <a:t>/</a:t>
            </a:r>
            <a:r>
              <a:rPr lang="en-US" sz="2800" dirty="0" smtClean="0"/>
              <a:t>)</a:t>
            </a:r>
          </a:p>
          <a:p>
            <a:pPr marL="457200"/>
            <a:endParaRPr lang="en-US" sz="2800" dirty="0" smtClean="0">
              <a:solidFill>
                <a:srgbClr val="C00000"/>
              </a:solidFill>
            </a:endParaRPr>
          </a:p>
          <a:p>
            <a:pPr marL="457200"/>
            <a:r>
              <a:rPr lang="en-US" sz="2800" i="1" dirty="0" smtClean="0">
                <a:solidFill>
                  <a:srgbClr val="C00000"/>
                </a:solidFill>
              </a:rPr>
              <a:t>My </a:t>
            </a:r>
            <a:r>
              <a:rPr lang="en-US" sz="2800" i="1" dirty="0">
                <a:solidFill>
                  <a:srgbClr val="C00000"/>
                </a:solidFill>
              </a:rPr>
              <a:t>flipped classroom unit was a success, both statistically and personally! A quick statistical comparison between last year and this year:</a:t>
            </a:r>
          </a:p>
          <a:p>
            <a:pPr marL="457200">
              <a:buFont typeface="Wingdings" panose="05000000000000000000" pitchFamily="2" charset="2"/>
              <a:buChar char="§"/>
            </a:pPr>
            <a:r>
              <a:rPr lang="en-US" sz="2800" i="1" dirty="0" smtClean="0">
                <a:solidFill>
                  <a:srgbClr val="C00000"/>
                </a:solidFill>
              </a:rPr>
              <a:t>	Last </a:t>
            </a:r>
            <a:r>
              <a:rPr lang="en-US" sz="2800" i="1" dirty="0">
                <a:solidFill>
                  <a:srgbClr val="C00000"/>
                </a:solidFill>
              </a:rPr>
              <a:t>Year (traditional classroom): 82.2% homework </a:t>
            </a:r>
            <a:r>
              <a:rPr lang="en-US" sz="2800" i="1" dirty="0" smtClean="0">
                <a:solidFill>
                  <a:srgbClr val="C00000"/>
                </a:solidFill>
              </a:rPr>
              <a:t>	average</a:t>
            </a:r>
            <a:r>
              <a:rPr lang="en-US" sz="2800" i="1" dirty="0">
                <a:solidFill>
                  <a:srgbClr val="C00000"/>
                </a:solidFill>
              </a:rPr>
              <a:t>, 64.1% test </a:t>
            </a:r>
            <a:r>
              <a:rPr lang="en-US" sz="2800" i="1" dirty="0" smtClean="0">
                <a:solidFill>
                  <a:srgbClr val="C00000"/>
                </a:solidFill>
              </a:rPr>
              <a:t>average</a:t>
            </a:r>
          </a:p>
          <a:p>
            <a:pPr marL="914400" indent="-457200">
              <a:buFont typeface="Wingdings" panose="05000000000000000000" pitchFamily="2" charset="2"/>
              <a:buChar char="§"/>
            </a:pPr>
            <a:r>
              <a:rPr lang="en-US" sz="2800" i="1" dirty="0" smtClean="0">
                <a:solidFill>
                  <a:srgbClr val="C00000"/>
                </a:solidFill>
              </a:rPr>
              <a:t>This </a:t>
            </a:r>
            <a:r>
              <a:rPr lang="en-US" sz="2800" i="1" dirty="0">
                <a:solidFill>
                  <a:srgbClr val="C00000"/>
                </a:solidFill>
              </a:rPr>
              <a:t>Year (flipped classroom): 89.5% </a:t>
            </a:r>
            <a:r>
              <a:rPr lang="en-US" sz="2800" i="1" dirty="0" smtClean="0">
                <a:solidFill>
                  <a:srgbClr val="C00000"/>
                </a:solidFill>
              </a:rPr>
              <a:t>homework average</a:t>
            </a:r>
            <a:r>
              <a:rPr lang="en-US" sz="2800" i="1" dirty="0">
                <a:solidFill>
                  <a:srgbClr val="C00000"/>
                </a:solidFill>
              </a:rPr>
              <a:t>, 89.2% test </a:t>
            </a:r>
            <a:r>
              <a:rPr lang="en-US" sz="2800" i="1" dirty="0" smtClean="0">
                <a:solidFill>
                  <a:srgbClr val="C00000"/>
                </a:solidFill>
              </a:rPr>
              <a:t>average</a:t>
            </a:r>
            <a:endParaRPr lang="en-US" sz="28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44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7921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on Student Performance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8" t="32209" r="33125" b="14145"/>
          <a:stretch/>
        </p:blipFill>
        <p:spPr bwMode="auto">
          <a:xfrm>
            <a:off x="1295400" y="1447800"/>
            <a:ext cx="6985714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456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8400"/>
            <a:ext cx="3200400" cy="152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Feedback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4917629"/>
              </p:ext>
            </p:extLst>
          </p:nvPr>
        </p:nvGraphicFramePr>
        <p:xfrm>
          <a:off x="3200400" y="2286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8462299"/>
              </p:ext>
            </p:extLst>
          </p:nvPr>
        </p:nvGraphicFramePr>
        <p:xfrm>
          <a:off x="3200400" y="3657600"/>
          <a:ext cx="54864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6503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8400"/>
            <a:ext cx="3200400" cy="152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Feedback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5650559"/>
              </p:ext>
            </p:extLst>
          </p:nvPr>
        </p:nvGraphicFramePr>
        <p:xfrm>
          <a:off x="3200400" y="152400"/>
          <a:ext cx="5410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0914219"/>
              </p:ext>
            </p:extLst>
          </p:nvPr>
        </p:nvGraphicFramePr>
        <p:xfrm>
          <a:off x="3200400" y="3505200"/>
          <a:ext cx="5410200" cy="3232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596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8400"/>
            <a:ext cx="3200400" cy="152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Feedback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586408"/>
              </p:ext>
            </p:extLst>
          </p:nvPr>
        </p:nvGraphicFramePr>
        <p:xfrm>
          <a:off x="3124200" y="152400"/>
          <a:ext cx="53340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7179156"/>
              </p:ext>
            </p:extLst>
          </p:nvPr>
        </p:nvGraphicFramePr>
        <p:xfrm>
          <a:off x="3124200" y="3429000"/>
          <a:ext cx="53340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938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0207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Observations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8458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600" dirty="0" smtClean="0"/>
              <a:t>Some changes in teachers’ practice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600" dirty="0" smtClean="0"/>
              <a:t>Slight Increases in student performance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600" dirty="0" smtClean="0"/>
              <a:t>Slight increases in student engagement (varied by teacher baseline levels)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600" dirty="0" smtClean="0"/>
              <a:t>Favorable student feedback</a:t>
            </a:r>
          </a:p>
        </p:txBody>
      </p:sp>
    </p:spTree>
    <p:extLst>
      <p:ext uri="{BB962C8B-B14F-4D97-AF65-F5344CB8AC3E}">
        <p14:creationId xmlns:p14="http://schemas.microsoft.com/office/powerpoint/2010/main" val="128921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Observations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990600"/>
            <a:ext cx="8534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/>
              <a:t>Not a panacea.  Where it works, it works.  BUT, it doesn’t always work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/>
              <a:t>Best in classes with student interest and effort; </a:t>
            </a:r>
            <a:r>
              <a:rPr lang="en-US" sz="3200" dirty="0" smtClean="0"/>
              <a:t>Least effective </a:t>
            </a:r>
            <a:r>
              <a:rPr lang="en-US" sz="3200" dirty="0"/>
              <a:t>in high apathy classes (e.g., </a:t>
            </a:r>
            <a:r>
              <a:rPr lang="en-US" sz="3200" dirty="0" smtClean="0"/>
              <a:t>mandatory </a:t>
            </a:r>
            <a:r>
              <a:rPr lang="en-US" sz="3200" dirty="0"/>
              <a:t>KYOTE</a:t>
            </a:r>
            <a:r>
              <a:rPr lang="en-US" sz="3200" dirty="0" smtClean="0"/>
              <a:t>).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 smtClean="0"/>
              <a:t>Some issues in access, but fewer than expected.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 smtClean="0"/>
              <a:t>Classroom management and organization a key factor.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 smtClean="0"/>
              <a:t>Student involvement helpful (based upon small sample size)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63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about.g2crowd.com/assets/questi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30" y="1103905"/>
            <a:ext cx="7680098" cy="506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62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" t="20532" r="33670" b="19081"/>
          <a:stretch/>
        </p:blipFill>
        <p:spPr bwMode="auto">
          <a:xfrm>
            <a:off x="1101969" y="1890485"/>
            <a:ext cx="6670431" cy="412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228600"/>
            <a:ext cx="8610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Flipping: A Video Introduction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171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28831"/>
              </p:ext>
            </p:extLst>
          </p:nvPr>
        </p:nvGraphicFramePr>
        <p:xfrm>
          <a:off x="1219200" y="1447800"/>
          <a:ext cx="6934199" cy="411480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6934199"/>
              </a:tblGrid>
              <a:tr h="411480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Ted Hodgson</a:t>
                      </a:r>
                    </a:p>
                    <a:p>
                      <a:pPr algn="ctr"/>
                      <a:r>
                        <a:rPr lang="en-US" sz="3600" b="1" dirty="0" smtClean="0"/>
                        <a:t>Northern</a:t>
                      </a:r>
                      <a:r>
                        <a:rPr lang="en-US" sz="3600" b="1" baseline="0" dirty="0" smtClean="0"/>
                        <a:t> Kentucky University</a:t>
                      </a:r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Highland</a:t>
                      </a:r>
                      <a:r>
                        <a:rPr lang="en-US" sz="3600" b="1" baseline="0" dirty="0" smtClean="0"/>
                        <a:t> Heights, KY</a:t>
                      </a:r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>
                          <a:solidFill>
                            <a:schemeClr val="bg1"/>
                          </a:solidFill>
                        </a:rPr>
                        <a:t>hodgsont1@nku.edu</a:t>
                      </a:r>
                    </a:p>
                    <a:p>
                      <a:pPr algn="ctr"/>
                      <a:r>
                        <a:rPr lang="en-US" sz="3600" b="1" dirty="0" smtClean="0"/>
                        <a:t>859-572-5328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 Information</a:t>
            </a:r>
            <a:endParaRPr lang="en-US" sz="4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86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Look to the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9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874455"/>
            <a:ext cx="800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Flipping: A “New” Classroom Methodology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(In theory) Inverts traditional instruction, delivering </a:t>
            </a:r>
            <a:r>
              <a:rPr lang="en-US" sz="3200" b="1" dirty="0" smtClean="0"/>
              <a:t>some percentage</a:t>
            </a:r>
            <a:r>
              <a:rPr lang="en-US" sz="3200" dirty="0" smtClean="0"/>
              <a:t> of instruction online/out-of-class and moving </a:t>
            </a:r>
            <a:r>
              <a:rPr lang="en-US" sz="3200" b="1" dirty="0" smtClean="0"/>
              <a:t>some percentage</a:t>
            </a:r>
            <a:r>
              <a:rPr lang="en-US" sz="3200" dirty="0" smtClean="0"/>
              <a:t> of HW into the classroom.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4" t="32435" r="10080" b="27210"/>
          <a:stretch/>
        </p:blipFill>
        <p:spPr bwMode="auto">
          <a:xfrm>
            <a:off x="990600" y="3611572"/>
            <a:ext cx="7360805" cy="294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4678" y="46367"/>
            <a:ext cx="83936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Flipped Classroom Summary</a:t>
            </a:r>
            <a:endParaRPr lang="en-US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278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1841242"/>
            <a:ext cx="8001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Decreases Repetitive Instruction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Increases Teacher Presence in the Learning Process – When he/she can help most!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Increases Teachers’ Awareness of Student Thinking and Difficulties (i.e., opportunities for informal assessment)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Allows for Greater Peer-to-Peer Interaction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Increases Activity Level of Students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Increases Expectations of Students</a:t>
            </a:r>
          </a:p>
          <a:p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1380633" y="304800"/>
            <a:ext cx="63065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Intuitive (Theoretical) </a:t>
            </a:r>
          </a:p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Justification</a:t>
            </a:r>
            <a:endParaRPr lang="en-US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754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40369"/>
            <a:ext cx="6400799" cy="673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0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762000"/>
            <a:ext cx="8686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000" dirty="0" smtClean="0"/>
              <a:t>Funded by the KY Council on Post-Secondary </a:t>
            </a:r>
            <a:r>
              <a:rPr lang="en-US" sz="3000" dirty="0"/>
              <a:t>Education; $250,000 for two-years (12/12 – </a:t>
            </a:r>
            <a:r>
              <a:rPr lang="en-US" sz="3000" dirty="0" smtClean="0"/>
              <a:t>6/15)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000" dirty="0" smtClean="0"/>
              <a:t>Collaboration between NKU and Murray State University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000" dirty="0" smtClean="0"/>
              <a:t>Year 1: 30 Gr 6-12 teachers in 13 school districts;               Year 2: 70 Gr 6-12 teachers in 15 school districts.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000" dirty="0" smtClean="0"/>
              <a:t>Pilot project; Explicit use of flipped methodology in one unit (≈ 10 lessons)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000" dirty="0" smtClean="0"/>
              <a:t>Focus on “algebra” in grades 6-12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000" dirty="0" smtClean="0"/>
              <a:t>Evaluation of results</a:t>
            </a: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1361156" y="76199"/>
            <a:ext cx="596397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FLIP Project</a:t>
            </a:r>
            <a:endParaRPr lang="en-US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10" y="5470982"/>
            <a:ext cx="3228190" cy="12346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01"/>
          <a:stretch/>
        </p:blipFill>
        <p:spPr>
          <a:xfrm>
            <a:off x="228600" y="5596930"/>
            <a:ext cx="2438400" cy="1108671"/>
          </a:xfrm>
          <a:prstGeom prst="rect">
            <a:avLst/>
          </a:prstGeom>
        </p:spPr>
      </p:pic>
      <p:pic>
        <p:nvPicPr>
          <p:cNvPr id="2050" name="Picture 2" descr="http://www.murraystate.edu/downloads/webmanagement/identity/msu_logo_20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072" y="5638799"/>
            <a:ext cx="2370327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54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52400"/>
            <a:ext cx="845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Pilot Project: </a:t>
            </a:r>
          </a:p>
          <a:p>
            <a:pPr algn="ctr"/>
            <a: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 Test of the Theoretical</a:t>
            </a:r>
            <a:endParaRPr lang="en-US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676400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Video Viewing Expectations? 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Supplementary Video Materials?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Effective Classroom Practices?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en-US" sz="3200" dirty="0" smtClean="0"/>
              <a:t>Other HW Expectations?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How does flipping work in the real world of the 6-12 classroom?</a:t>
            </a:r>
          </a:p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What are effective flipping practices?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800" y="5867400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latin typeface="Brush Script MT" panose="03060802040406070304" pitchFamily="66" charset="0"/>
              </a:rPr>
              <a:t>The Tale of the Tape</a:t>
            </a:r>
            <a:endParaRPr lang="en-US" sz="4400" dirty="0">
              <a:solidFill>
                <a:srgbClr val="002060"/>
              </a:solidFill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41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Models of Implementation (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NoKY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066800"/>
            <a:ext cx="867451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13 HS </a:t>
            </a:r>
            <a:r>
              <a:rPr lang="en-US" sz="2800" dirty="0"/>
              <a:t>and </a:t>
            </a:r>
            <a:r>
              <a:rPr lang="en-US" sz="2800" dirty="0" smtClean="0"/>
              <a:t>2 MS </a:t>
            </a:r>
            <a:r>
              <a:rPr lang="en-US" sz="2800" dirty="0"/>
              <a:t>mathematics teachers from Boone County, Campbell County, Gallatin County, Grant County, Kenton County, and Newport Independent school districts.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Of </a:t>
            </a:r>
            <a:r>
              <a:rPr lang="en-US" sz="2800" dirty="0"/>
              <a:t>the 13 high school </a:t>
            </a:r>
            <a:r>
              <a:rPr lang="en-US" sz="2800" dirty="0" smtClean="0"/>
              <a:t>teachers:</a:t>
            </a:r>
            <a:endParaRPr lang="en-US" sz="2800" dirty="0"/>
          </a:p>
          <a:p>
            <a:pPr marL="457200" indent="-457200"/>
            <a:r>
              <a:rPr lang="en-US" sz="2800" dirty="0" smtClean="0"/>
              <a:t>	7 Algebra II </a:t>
            </a:r>
            <a:r>
              <a:rPr lang="en-US" sz="2800" dirty="0"/>
              <a:t>(one Honors, one Accelerated)</a:t>
            </a:r>
          </a:p>
          <a:p>
            <a:pPr marL="457200" indent="-457200"/>
            <a:r>
              <a:rPr lang="en-US" sz="2800" dirty="0" smtClean="0"/>
              <a:t>	4 Algebra I (2 </a:t>
            </a:r>
            <a:r>
              <a:rPr lang="en-US" sz="2800" dirty="0"/>
              <a:t>transitional </a:t>
            </a:r>
            <a:r>
              <a:rPr lang="en-US" sz="2800" dirty="0" smtClean="0"/>
              <a:t>algebra, </a:t>
            </a:r>
            <a:r>
              <a:rPr lang="en-US" sz="2800" dirty="0"/>
              <a:t>one Algebra </a:t>
            </a:r>
            <a:r>
              <a:rPr lang="en-US" sz="2800" dirty="0" smtClean="0"/>
              <a:t>1B)</a:t>
            </a:r>
            <a:endParaRPr lang="en-US" sz="2800" dirty="0"/>
          </a:p>
          <a:p>
            <a:pPr marL="457200" indent="-457200"/>
            <a:r>
              <a:rPr lang="en-US" sz="2800" dirty="0" smtClean="0"/>
              <a:t>	1 Honors </a:t>
            </a:r>
            <a:r>
              <a:rPr lang="en-US" sz="2800" dirty="0"/>
              <a:t>Pre-Calculus</a:t>
            </a:r>
          </a:p>
          <a:p>
            <a:pPr marL="457200" indent="-457200"/>
            <a:r>
              <a:rPr lang="en-US" sz="2800" dirty="0" smtClean="0"/>
              <a:t>	1 Calculus</a:t>
            </a:r>
            <a:endParaRPr lang="en-US" sz="2800" dirty="0"/>
          </a:p>
          <a:p>
            <a:r>
              <a:rPr lang="en-US" sz="2800" dirty="0"/>
              <a:t> </a:t>
            </a:r>
          </a:p>
          <a:p>
            <a:r>
              <a:rPr lang="en-US" sz="2800" dirty="0"/>
              <a:t>One of the middle grades teachers flipped in Introduction to Algebra and the other in 7</a:t>
            </a:r>
            <a:r>
              <a:rPr lang="en-US" sz="2800" baseline="30000" dirty="0"/>
              <a:t>th</a:t>
            </a:r>
            <a:r>
              <a:rPr lang="en-US" sz="2800" dirty="0"/>
              <a:t> grade regular mathematics (algebra topics).</a:t>
            </a:r>
          </a:p>
        </p:txBody>
      </p:sp>
    </p:spTree>
    <p:extLst>
      <p:ext uri="{BB962C8B-B14F-4D97-AF65-F5344CB8AC3E}">
        <p14:creationId xmlns:p14="http://schemas.microsoft.com/office/powerpoint/2010/main" val="17942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1928</TotalTime>
  <Words>1018</Words>
  <Application>Microsoft Office PowerPoint</Application>
  <PresentationFormat>On-screen Show (4:3)</PresentationFormat>
  <Paragraphs>187</Paragraphs>
  <Slides>31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Brush Script MT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Models of Implementation (NoKY)</vt:lpstr>
      <vt:lpstr>Models of Implementation (NoKY)</vt:lpstr>
      <vt:lpstr>Models of Implementation (NoKY)</vt:lpstr>
      <vt:lpstr>One Example: The “Phelps” Model</vt:lpstr>
      <vt:lpstr>Project Evaluation - Overview</vt:lpstr>
      <vt:lpstr>Impact on Teacher Practices</vt:lpstr>
      <vt:lpstr>Impact on Teacher Practices</vt:lpstr>
      <vt:lpstr>Impact on Teacher Practices</vt:lpstr>
      <vt:lpstr>Focus of Instructional Time</vt:lpstr>
      <vt:lpstr>Impact on Student Behaviors</vt:lpstr>
      <vt:lpstr>Impact on Student Behaviors</vt:lpstr>
      <vt:lpstr>Measures of Student Engagement </vt:lpstr>
      <vt:lpstr>PowerPoint Presentation</vt:lpstr>
      <vt:lpstr>PowerPoint Presentation</vt:lpstr>
      <vt:lpstr>PowerPoint Presentation</vt:lpstr>
      <vt:lpstr>Student Feedback</vt:lpstr>
      <vt:lpstr>Student Feedback</vt:lpstr>
      <vt:lpstr>Student Feedback</vt:lpstr>
      <vt:lpstr>Observations</vt:lpstr>
      <vt:lpstr>Observations</vt:lpstr>
      <vt:lpstr>Questions</vt:lpstr>
      <vt:lpstr>Contact Information</vt:lpstr>
      <vt:lpstr>A Look to the Future</vt:lpstr>
    </vt:vector>
  </TitlesOfParts>
  <Company>NKU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Mandy McDonough</cp:lastModifiedBy>
  <cp:revision>77</cp:revision>
  <dcterms:created xsi:type="dcterms:W3CDTF">2013-05-14T13:26:38Z</dcterms:created>
  <dcterms:modified xsi:type="dcterms:W3CDTF">2015-03-16T14:56:03Z</dcterms:modified>
</cp:coreProperties>
</file>